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3" r:id="rId8"/>
    <p:sldId id="264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085"/>
    <a:srgbClr val="1F4A6B"/>
    <a:srgbClr val="823C37"/>
    <a:srgbClr val="694969"/>
    <a:srgbClr val="DED1EF"/>
    <a:srgbClr val="5E2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7631" y="2099732"/>
            <a:ext cx="8825658" cy="2677648"/>
          </a:xfrm>
        </p:spPr>
        <p:txBody>
          <a:bodyPr/>
          <a:lstStyle/>
          <a:p>
            <a:r>
              <a:rPr lang="en-US" dirty="0" smtClean="0"/>
              <a:t>Creating Screenshots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7631" y="4777379"/>
            <a:ext cx="9518587" cy="8614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Guide to creating screenshots acceptable for submission to OIM &amp; </a:t>
            </a:r>
            <a:r>
              <a:rPr lang="en-US" sz="2400" dirty="0" err="1" smtClean="0"/>
              <a:t>omb</a:t>
            </a:r>
            <a:endParaRPr lang="en-US" sz="2400" dirty="0"/>
          </a:p>
        </p:txBody>
      </p:sp>
      <p:pic>
        <p:nvPicPr>
          <p:cNvPr id="4" name="Picture 33" descr="WHSseal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789" y="1496291"/>
            <a:ext cx="3281088" cy="3281088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5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7"/>
            <a:ext cx="9385584" cy="954885"/>
          </a:xfrm>
        </p:spPr>
        <p:txBody>
          <a:bodyPr/>
          <a:lstStyle/>
          <a:p>
            <a:r>
              <a:rPr lang="en-US" dirty="0" smtClean="0"/>
              <a:t>Example of an Unacceptable Screenshot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3" y="2344189"/>
            <a:ext cx="7521533" cy="4372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4291" y="3474720"/>
            <a:ext cx="3524596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screenshot displays irrelevant information, is not legible and parts of the important information (ADN, PAS) are cropped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7"/>
            <a:ext cx="9385584" cy="954885"/>
          </a:xfrm>
        </p:spPr>
        <p:txBody>
          <a:bodyPr/>
          <a:lstStyle/>
          <a:p>
            <a:r>
              <a:rPr lang="en-US" dirty="0" smtClean="0"/>
              <a:t>Example of an Unacceptable Screenshot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4954" y="2593571"/>
            <a:ext cx="3716304" cy="31700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These ‘screenshots’ are difficult to 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Obvious these were printed, written on and scanned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link in the browser of the screenshots directs to an out-of-date and corrupted website containing explicit images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38" y="1928552"/>
            <a:ext cx="6134793" cy="478437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683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708" y="4264430"/>
            <a:ext cx="8825659" cy="177199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Do’s and Don'ts for submitting a screenshot</a:t>
            </a:r>
          </a:p>
          <a:p>
            <a:r>
              <a:rPr lang="en-US" dirty="0" smtClean="0"/>
              <a:t>How to use the Windows Snipping Tool</a:t>
            </a:r>
          </a:p>
          <a:p>
            <a:r>
              <a:rPr lang="en-US" dirty="0" smtClean="0"/>
              <a:t>How to create a Full-screen screenshot</a:t>
            </a:r>
          </a:p>
          <a:p>
            <a:r>
              <a:rPr lang="en-US" dirty="0" smtClean="0"/>
              <a:t>Examples of admissible screenshots</a:t>
            </a:r>
          </a:p>
          <a:p>
            <a:r>
              <a:rPr lang="en-US" dirty="0" smtClean="0"/>
              <a:t>Examples of inadmissible screenshots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22830" y="2452255"/>
            <a:ext cx="9326268" cy="1130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This guide will provide instructions and helpful tips on creating screenshots of collection instruments that are acceptable for submission to OIM and OMB. Remember, these </a:t>
            </a:r>
            <a:r>
              <a:rPr lang="en-US" b="1" dirty="0" smtClean="0"/>
              <a:t>screenshots must be legible and only include relevant information</a:t>
            </a:r>
            <a:r>
              <a:rPr lang="en-US" dirty="0" smtClean="0"/>
              <a:t>. These </a:t>
            </a:r>
            <a:r>
              <a:rPr lang="en-US" b="1" dirty="0" smtClean="0"/>
              <a:t>screenshots are posted to OMB’s public facing website</a:t>
            </a:r>
            <a:r>
              <a:rPr lang="en-US" dirty="0" smtClean="0"/>
              <a:t> so they must look professional.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1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Do’s and </a:t>
            </a:r>
            <a:r>
              <a:rPr lang="en-US" dirty="0" err="1" smtClean="0"/>
              <a:t>Don’t’s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205035"/>
              </p:ext>
            </p:extLst>
          </p:nvPr>
        </p:nvGraphicFramePr>
        <p:xfrm>
          <a:off x="1338349" y="2457025"/>
          <a:ext cx="9584574" cy="42845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92287">
                  <a:extLst>
                    <a:ext uri="{9D8B030D-6E8A-4147-A177-3AD203B41FA5}">
                      <a16:colId xmlns:a16="http://schemas.microsoft.com/office/drawing/2014/main" val="3147376125"/>
                    </a:ext>
                  </a:extLst>
                </a:gridCol>
                <a:gridCol w="4792287">
                  <a:extLst>
                    <a:ext uri="{9D8B030D-6E8A-4147-A177-3AD203B41FA5}">
                      <a16:colId xmlns:a16="http://schemas.microsoft.com/office/drawing/2014/main" val="870014858"/>
                    </a:ext>
                  </a:extLst>
                </a:gridCol>
              </a:tblGrid>
              <a:tr h="901317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2400" dirty="0" smtClean="0"/>
                        <a:t>DO</a:t>
                      </a:r>
                      <a:endParaRPr lang="en-US" sz="2400" dirty="0"/>
                    </a:p>
                  </a:txBody>
                  <a:tcPr>
                    <a:solidFill>
                      <a:srgbClr val="1F4A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2400" dirty="0" smtClean="0"/>
                        <a:t>DON’T</a:t>
                      </a:r>
                      <a:endParaRPr lang="en-US" sz="2400" dirty="0"/>
                    </a:p>
                  </a:txBody>
                  <a:tcPr>
                    <a:solidFill>
                      <a:srgbClr val="1F4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448361"/>
                  </a:ext>
                </a:extLst>
              </a:tr>
              <a:tr h="302583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Ensure the OMB/ RCS control number or placeholder is visible in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the screenshot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Include the Agency Disclosure Notice in the screenshot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Redact PHI/PII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Use ‘test’ data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Ensure clarity of the screenshot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9708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Include PHI/PII (e.g. SSN, personal information)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Include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browser tabs or other irrelevant information in the screenshot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Submit blurry or illegible screenshots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Omit or cut off questions/ data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970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577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5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the Windows Snipping Tool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2306" y="2487121"/>
            <a:ext cx="5190226" cy="3416300"/>
          </a:xfrm>
        </p:spPr>
        <p:txBody>
          <a:bodyPr/>
          <a:lstStyle/>
          <a:p>
            <a:r>
              <a:rPr lang="en-US" dirty="0" smtClean="0"/>
              <a:t>Open the Windows Snipping Tool (search ‘snipping tool’ in Windows)</a:t>
            </a:r>
          </a:p>
          <a:p>
            <a:r>
              <a:rPr lang="en-US" dirty="0" smtClean="0"/>
              <a:t>Select ‘New’ to select the area you would like to capture using your cursor</a:t>
            </a:r>
          </a:p>
          <a:p>
            <a:r>
              <a:rPr lang="en-US" dirty="0" smtClean="0"/>
              <a:t>Save the image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65" y="4392682"/>
            <a:ext cx="1644083" cy="16440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3783" y="6036765"/>
            <a:ext cx="210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Snipping Tool Icon</a:t>
            </a:r>
            <a:endParaRPr lang="en-US" sz="1200" dirty="0"/>
          </a:p>
        </p:txBody>
      </p:sp>
      <p:pic>
        <p:nvPicPr>
          <p:cNvPr id="16" name="32C729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786" y="2336655"/>
            <a:ext cx="6134792" cy="3573665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948218" y="6175264"/>
            <a:ext cx="601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Tip: Hover your cursor on the above image and press play to view a demonstrative video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49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create a full-screen screenshot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60" y="2719877"/>
            <a:ext cx="5270783" cy="3416300"/>
          </a:xfrm>
        </p:spPr>
        <p:txBody>
          <a:bodyPr/>
          <a:lstStyle/>
          <a:p>
            <a:r>
              <a:rPr lang="en-US" dirty="0" smtClean="0"/>
              <a:t>Open the Snipping Tool</a:t>
            </a:r>
          </a:p>
          <a:p>
            <a:r>
              <a:rPr lang="en-US" dirty="0" smtClean="0"/>
              <a:t>Select ‘Mode’, then select ‘Full-screen Snip’</a:t>
            </a:r>
          </a:p>
          <a:p>
            <a:r>
              <a:rPr lang="en-US" dirty="0" smtClean="0"/>
              <a:t>Save the image</a:t>
            </a:r>
          </a:p>
          <a:p>
            <a:r>
              <a:rPr lang="en-US" dirty="0" smtClean="0"/>
              <a:t>Alternatively, use the keyboard shortcut Alt + </a:t>
            </a:r>
            <a:r>
              <a:rPr lang="en-US" dirty="0" err="1" smtClean="0"/>
              <a:t>PrtScn</a:t>
            </a:r>
            <a:r>
              <a:rPr lang="en-US" dirty="0" smtClean="0"/>
              <a:t>. The screenshot is then saved to the clipboard and can be pasted into a document</a:t>
            </a:r>
            <a:endParaRPr lang="en-US" dirty="0"/>
          </a:p>
        </p:txBody>
      </p:sp>
      <p:pic>
        <p:nvPicPr>
          <p:cNvPr id="5" name="51C25E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7282" y="2331951"/>
            <a:ext cx="6100073" cy="3601027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948218" y="6175264"/>
            <a:ext cx="601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Tip: Hover your cursor on the above image and press play to view a demonstrative video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60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60" y="876710"/>
            <a:ext cx="8761413" cy="706964"/>
          </a:xfrm>
        </p:spPr>
        <p:txBody>
          <a:bodyPr/>
          <a:lstStyle/>
          <a:p>
            <a:r>
              <a:rPr lang="en-US" dirty="0" smtClean="0"/>
              <a:t>Example of an Admissible Screenshot (Standard Instrument)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13" y="2038234"/>
            <a:ext cx="7295559" cy="4634511"/>
          </a:xfrm>
        </p:spPr>
      </p:pic>
      <p:sp>
        <p:nvSpPr>
          <p:cNvPr id="7" name="Up Arrow 6"/>
          <p:cNvSpPr/>
          <p:nvPr/>
        </p:nvSpPr>
        <p:spPr>
          <a:xfrm rot="16399346">
            <a:off x="9316448" y="1771991"/>
            <a:ext cx="403248" cy="13466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201956" y="2205013"/>
            <a:ext cx="1654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Displays OMB control number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68633" y="2685630"/>
            <a:ext cx="6567054" cy="16698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4307561">
            <a:off x="1847498" y="2612464"/>
            <a:ext cx="403248" cy="13466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0885531">
            <a:off x="70143" y="2685630"/>
            <a:ext cx="2169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Includes Agency Disclosure Notice &amp; Privacy language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 rot="4307561">
            <a:off x="1842200" y="4269196"/>
            <a:ext cx="403248" cy="13466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6255" y="5212080"/>
            <a:ext cx="1770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Displays test data (</a:t>
            </a:r>
            <a:r>
              <a:rPr lang="en-US" dirty="0" err="1" smtClean="0"/>
              <a:t>i.e</a:t>
            </a:r>
            <a:r>
              <a:rPr lang="en-US" dirty="0" smtClean="0"/>
              <a:t> not a real patient’s info)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6356" y="4671753"/>
            <a:ext cx="847899" cy="1246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17343657">
            <a:off x="8243196" y="3863255"/>
            <a:ext cx="403248" cy="280280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16367" y="5569527"/>
            <a:ext cx="210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PHI/PII is redacted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36357" y="2551847"/>
            <a:ext cx="1115576" cy="103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56" y="932105"/>
            <a:ext cx="10922922" cy="1013074"/>
          </a:xfrm>
        </p:spPr>
        <p:txBody>
          <a:bodyPr/>
          <a:lstStyle/>
          <a:p>
            <a:r>
              <a:rPr lang="en-US" dirty="0" smtClean="0"/>
              <a:t>Example of an Admissible Screenshot (System)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" y="2302739"/>
            <a:ext cx="9102437" cy="4467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05593" y="4414057"/>
            <a:ext cx="8354291" cy="16292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534697" y="2255584"/>
            <a:ext cx="217793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Displays the ADN and Privacy Act Statement as it appears to the respondent</a:t>
            </a:r>
            <a:endParaRPr lang="en-US" dirty="0"/>
          </a:p>
        </p:txBody>
      </p:sp>
      <p:sp>
        <p:nvSpPr>
          <p:cNvPr id="20" name="Left Arrow 19"/>
          <p:cNvSpPr/>
          <p:nvPr/>
        </p:nvSpPr>
        <p:spPr>
          <a:xfrm rot="19887460">
            <a:off x="8074996" y="3761442"/>
            <a:ext cx="1531125" cy="31588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717204" y="4105858"/>
            <a:ext cx="2236821" cy="224676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*Pro Tip: For systems with multiple screenshots, submit the screenshots as PowerPoint or PDF document in sequential order (i.e. display the system screens in the order the respondent would view/access it)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50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773" y="774163"/>
            <a:ext cx="10922922" cy="1013074"/>
          </a:xfrm>
        </p:spPr>
        <p:txBody>
          <a:bodyPr/>
          <a:lstStyle/>
          <a:p>
            <a:r>
              <a:rPr lang="en-US" dirty="0" smtClean="0"/>
              <a:t>Example of an Admissible Screenshot </a:t>
            </a:r>
            <a:br>
              <a:rPr lang="en-US" dirty="0" smtClean="0"/>
            </a:br>
            <a:r>
              <a:rPr lang="en-US" dirty="0" smtClean="0"/>
              <a:t>(Draft System)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60" y="2264637"/>
            <a:ext cx="6220586" cy="4537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3" y="4811282"/>
            <a:ext cx="5115281" cy="1991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022" y="2356889"/>
            <a:ext cx="7093010" cy="224676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scene3d>
            <a:camera prst="obliqueBottom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/>
              <a:t>Just like any other ICR where the </a:t>
            </a:r>
            <a:r>
              <a:rPr lang="en-US" sz="1400" dirty="0" smtClean="0"/>
              <a:t>collection instrument </a:t>
            </a:r>
            <a:r>
              <a:rPr lang="en-US" sz="1400" dirty="0"/>
              <a:t>is a</a:t>
            </a:r>
            <a:r>
              <a:rPr lang="en-US" sz="1400" dirty="0" smtClean="0"/>
              <a:t> </a:t>
            </a:r>
            <a:r>
              <a:rPr lang="en-US" sz="1400" dirty="0"/>
              <a:t>draft, you can submit a draft of your system! If you are submitting a new ICR and the system is not yet finalized, submit "draft" screenshots. Create a document (preferably PowerPoint or PDF) that outlines how the system will appear to respondents. Be sure to display placeholders for the </a:t>
            </a:r>
            <a:r>
              <a:rPr lang="en-US" sz="1400" dirty="0" smtClean="0"/>
              <a:t>OMB Control Number, ADN, </a:t>
            </a:r>
            <a:r>
              <a:rPr lang="en-US" sz="1400" dirty="0"/>
              <a:t>and PAS. </a:t>
            </a:r>
          </a:p>
          <a:p>
            <a:endParaRPr lang="en-US" sz="1400" dirty="0"/>
          </a:p>
          <a:p>
            <a:r>
              <a:rPr lang="en-US" sz="1400" dirty="0"/>
              <a:t>These screenshots are of a recent submission to OMB (0701-XXXX), of the Emergency Mass Notification System. The component provided a document displaying all the fields of data to be captured, and also provided a draft of their ADN and placeholders.</a:t>
            </a:r>
          </a:p>
        </p:txBody>
      </p:sp>
    </p:spTree>
    <p:extLst>
      <p:ext uri="{BB962C8B-B14F-4D97-AF65-F5344CB8AC3E}">
        <p14:creationId xmlns:p14="http://schemas.microsoft.com/office/powerpoint/2010/main" val="246911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7"/>
            <a:ext cx="9385584" cy="954885"/>
          </a:xfrm>
        </p:spPr>
        <p:txBody>
          <a:bodyPr/>
          <a:lstStyle/>
          <a:p>
            <a:r>
              <a:rPr lang="en-US" dirty="0" smtClean="0"/>
              <a:t>Example of an Unacceptable Screenshot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88" y="2105934"/>
            <a:ext cx="6151418" cy="47520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884517" y="1928552"/>
            <a:ext cx="7198822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4057363">
            <a:off x="2192183" y="2063762"/>
            <a:ext cx="403248" cy="13466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251" y="3055968"/>
            <a:ext cx="214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Irrelevant tabs &amp; bookmarks visible</a:t>
            </a:r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 rot="17782993">
            <a:off x="9790704" y="3028969"/>
            <a:ext cx="403248" cy="13466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654145" y="3545633"/>
            <a:ext cx="1537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number &amp; compliance information is cut off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47746" y="3931920"/>
            <a:ext cx="3703578" cy="9559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9312008">
            <a:off x="9759793" y="4773378"/>
            <a:ext cx="403248" cy="134666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357659" y="5877098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PII is displayed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7898" y="5162204"/>
            <a:ext cx="2245295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Screenshot overall is blurry and difficult to 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1836</TotalTime>
  <Words>609</Words>
  <Application>Microsoft Office PowerPoint</Application>
  <PresentationFormat>Widescreen</PresentationFormat>
  <Paragraphs>58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 Boardroom</vt:lpstr>
      <vt:lpstr>Creating Screenshots</vt:lpstr>
      <vt:lpstr>Table of Contents</vt:lpstr>
      <vt:lpstr>Do’s and Don’t’s</vt:lpstr>
      <vt:lpstr>How to use the Windows Snipping Tool</vt:lpstr>
      <vt:lpstr>How to create a full-screen screenshot</vt:lpstr>
      <vt:lpstr>Example of an Admissible Screenshot (Standard Instrument)</vt:lpstr>
      <vt:lpstr>Example of an Admissible Screenshot (System)</vt:lpstr>
      <vt:lpstr>Example of an Admissible Screenshot  (Draft System)</vt:lpstr>
      <vt:lpstr>Example of an Unacceptable Screenshot</vt:lpstr>
      <vt:lpstr>Example of an Unacceptable Screenshot</vt:lpstr>
      <vt:lpstr>Example of an Unacceptable Screenshot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Screenshots</dc:title>
  <dc:creator>Starks, D Kira CTR (USA)</dc:creator>
  <cp:lastModifiedBy>Ruth, Lori D CTR (USA)</cp:lastModifiedBy>
  <cp:revision>25</cp:revision>
  <dcterms:created xsi:type="dcterms:W3CDTF">2019-04-19T13:21:38Z</dcterms:created>
  <dcterms:modified xsi:type="dcterms:W3CDTF">2019-05-15T12:02:55Z</dcterms:modified>
</cp:coreProperties>
</file>